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customer transactions to uncover spending patterns, preferences, and strategic opportunities across product categories and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7477" y="849154"/>
            <a:ext cx="1877497" cy="332423"/>
          </a:xfrm>
          <a:prstGeom prst="roundRect">
            <a:avLst>
              <a:gd name="adj" fmla="val 6390"/>
            </a:avLst>
          </a:prstGeom>
          <a:solidFill>
            <a:srgbClr val="E3E3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3561" y="944523"/>
            <a:ext cx="141565" cy="1415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5850" y="902137"/>
            <a:ext cx="145303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ACTIONS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717477" y="1252299"/>
            <a:ext cx="5865495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Recommendations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77" y="2070854"/>
            <a:ext cx="884992" cy="10619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79395" y="2247781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2779395" y="2630329"/>
            <a:ext cx="1013352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the 73% non-subscriber base. Target loyal customers with &gt;5 purchases.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77" y="3132772"/>
            <a:ext cx="884992" cy="10619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79395" y="3309699"/>
            <a:ext cx="287655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Loyalty Programs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2779395" y="3692247"/>
            <a:ext cx="1013352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accelerate movement from Returning to Loyal segment. Focus on the 701 returning customers.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477" y="4194691"/>
            <a:ext cx="884992" cy="10619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79395" y="4371618"/>
            <a:ext cx="238684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2779395" y="4754166"/>
            <a:ext cx="1013352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control. 839 high-spending discount users show strategic pricing opportunities.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77" y="5256609"/>
            <a:ext cx="884992" cy="10619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79395" y="5433536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2779395" y="5816084"/>
            <a:ext cx="1013352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products (Gloves, Sandals, Boots) and best-sellers in marketing campaigns.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477" y="6318528"/>
            <a:ext cx="884992" cy="10619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779395" y="6495455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2779395" y="6878003"/>
            <a:ext cx="1013352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 segment ($62K revenue) and express-shipping users who spend $60.48 on average.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60684"/>
            <a:ext cx="2068592" cy="426244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28668"/>
            <a:ext cx="17964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7653"/>
            <a:ext cx="9617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Our Data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33994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6215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spread of customer base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33994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37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486215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items across four categories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84311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captures customer demographics, purchase details, shopping behavior, and subscription status. Only 37 missing values in Review Rating column, ensuring high data quality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34470" y="587812"/>
            <a:ext cx="1920478" cy="416838"/>
          </a:xfrm>
          <a:prstGeom prst="roundRect">
            <a:avLst>
              <a:gd name="adj" fmla="val 6154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70320" y="659487"/>
            <a:ext cx="164877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34470" y="1090136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Analysis &amp; Data Cleaning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34470" y="2960370"/>
            <a:ext cx="28211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Processing Steps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34470" y="3508058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dataset using pandas for initial exploration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4470" y="4266724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missing Review Ratings using category medians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4470" y="5367338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 to snake case format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4470" y="6126004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bins for segmentation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34470" y="6884670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promo_code_used column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6767" y="2960370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Statistics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326767" y="3508058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$59.76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6767" y="4042291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Range: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18-70 years (mean: 44)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6767" y="4918472"/>
            <a:ext cx="35631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3.75/5.0 average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326767" y="5452705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Purchases: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25.4 average per customer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10326767" y="6328886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for advanced SQL analysis and business intelligence.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9010" y="948452"/>
            <a:ext cx="1871543" cy="348496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14" y="1048464"/>
            <a:ext cx="148352" cy="1483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742" y="1004054"/>
            <a:ext cx="142660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INSIGHTS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49010" y="1371124"/>
            <a:ext cx="6229588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Gender &amp; Spending Patterns</a:t>
            </a:r>
            <a:endParaRPr lang="en-US" sz="3650" dirty="0"/>
          </a:p>
        </p:txBody>
      </p:sp>
      <p:sp>
        <p:nvSpPr>
          <p:cNvPr id="7" name="Shape 3"/>
          <p:cNvSpPr/>
          <p:nvPr/>
        </p:nvSpPr>
        <p:spPr>
          <a:xfrm>
            <a:off x="649010" y="2228731"/>
            <a:ext cx="7845981" cy="1884164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8" name="Text 4"/>
          <p:cNvSpPr/>
          <p:nvPr/>
        </p:nvSpPr>
        <p:spPr>
          <a:xfrm>
            <a:off x="834390" y="2414111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Male Customers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34390" y="2814995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34390" y="3222903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 of total revenue generated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834390" y="3630811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2,652 male customers in dataset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49010" y="4298275"/>
            <a:ext cx="7845981" cy="1884164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13" name="Text 9"/>
          <p:cNvSpPr/>
          <p:nvPr/>
        </p:nvSpPr>
        <p:spPr>
          <a:xfrm>
            <a:off x="834390" y="448365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Female Customers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834390" y="4884539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834390" y="5292447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32% of total revenue generated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834390" y="5700355"/>
            <a:ext cx="74752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1,248 female customers in dataset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649010" y="6391037"/>
            <a:ext cx="784598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represent the majority of our customer base and drive significantly higher revenue. Marketing strategies should balance retention of this core segment while expanding female customer engagement.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339"/>
            <a:ext cx="7127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935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who used discounts but still spent above the $59.76 average purchase amount.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6923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strategic shoppers demonstrate that discounts don't necessarily mean lower-value transactions. They represent opportunities for: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201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premium product promotions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420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 enrollment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64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Bundle offers that increase cart value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1338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amounts ranged from $62 to $97, showing strong spending power even with discounts applied.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006489" y="3964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21.5%</a:t>
            </a:r>
            <a:endParaRPr lang="en-US" sz="4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0379" y="2547104"/>
            <a:ext cx="3402330" cy="340233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59096" y="623292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discount users are high spenders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02588"/>
            <a:ext cx="218646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83260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78193"/>
            <a:ext cx="16268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PERFORMERS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34797"/>
            <a:ext cx="7749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Excellence by Rating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62389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8F5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259341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8" name="Shape 5"/>
          <p:cNvSpPr/>
          <p:nvPr/>
        </p:nvSpPr>
        <p:spPr>
          <a:xfrm>
            <a:off x="2551688" y="228373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2755761" y="245387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51084" y="3190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1084" y="368129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262389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8F5"/>
          </a:solidFill>
          <a:ln/>
        </p:spPr>
      </p:sp>
      <p:sp>
        <p:nvSpPr>
          <p:cNvPr id="13" name="Shape 10"/>
          <p:cNvSpPr/>
          <p:nvPr/>
        </p:nvSpPr>
        <p:spPr>
          <a:xfrm>
            <a:off x="5216962" y="259341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4" name="Shape 11"/>
          <p:cNvSpPr/>
          <p:nvPr/>
        </p:nvSpPr>
        <p:spPr>
          <a:xfrm>
            <a:off x="6974860" y="228373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7178933" y="245387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5474256" y="3190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5474256" y="368129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640133" y="2623899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9F8F5"/>
          </a:solidFill>
          <a:ln/>
        </p:spPr>
      </p:sp>
      <p:sp>
        <p:nvSpPr>
          <p:cNvPr id="19" name="Shape 16"/>
          <p:cNvSpPr/>
          <p:nvPr/>
        </p:nvSpPr>
        <p:spPr>
          <a:xfrm>
            <a:off x="9640133" y="259341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20" name="Shape 17"/>
          <p:cNvSpPr/>
          <p:nvPr/>
        </p:nvSpPr>
        <p:spPr>
          <a:xfrm>
            <a:off x="11398032" y="228373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11602105" y="245387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9897427" y="3190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9897427" y="368129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93790" y="486846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8F5"/>
          </a:solidFill>
          <a:ln/>
        </p:spPr>
      </p:sp>
      <p:sp>
        <p:nvSpPr>
          <p:cNvPr id="25" name="Shape 22"/>
          <p:cNvSpPr/>
          <p:nvPr/>
        </p:nvSpPr>
        <p:spPr>
          <a:xfrm>
            <a:off x="793790" y="483798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26" name="Shape 23"/>
          <p:cNvSpPr/>
          <p:nvPr/>
        </p:nvSpPr>
        <p:spPr>
          <a:xfrm>
            <a:off x="3657540" y="45283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27" name="Text 24"/>
          <p:cNvSpPr/>
          <p:nvPr/>
        </p:nvSpPr>
        <p:spPr>
          <a:xfrm>
            <a:off x="3861614" y="46984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5"/>
          <p:cNvSpPr/>
          <p:nvPr/>
        </p:nvSpPr>
        <p:spPr>
          <a:xfrm>
            <a:off x="1051084" y="5435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1051084" y="592586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7428548" y="486846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9F8F5"/>
          </a:solidFill>
          <a:ln/>
        </p:spPr>
      </p:sp>
      <p:sp>
        <p:nvSpPr>
          <p:cNvPr id="31" name="Shape 28"/>
          <p:cNvSpPr/>
          <p:nvPr/>
        </p:nvSpPr>
        <p:spPr>
          <a:xfrm>
            <a:off x="7428548" y="4837986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32" name="Shape 29"/>
          <p:cNvSpPr/>
          <p:nvPr/>
        </p:nvSpPr>
        <p:spPr>
          <a:xfrm>
            <a:off x="10292298" y="45283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33" name="Text 30"/>
          <p:cNvSpPr/>
          <p:nvPr/>
        </p:nvSpPr>
        <p:spPr>
          <a:xfrm>
            <a:off x="10496371" y="46984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4" name="Text 31"/>
          <p:cNvSpPr/>
          <p:nvPr/>
        </p:nvSpPr>
        <p:spPr>
          <a:xfrm>
            <a:off x="7685842" y="5435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5" name="Text 32"/>
          <p:cNvSpPr/>
          <p:nvPr/>
        </p:nvSpPr>
        <p:spPr>
          <a:xfrm>
            <a:off x="7685842" y="592586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36" name="Text 33"/>
          <p:cNvSpPr/>
          <p:nvPr/>
        </p:nvSpPr>
        <p:spPr>
          <a:xfrm>
            <a:off x="793790" y="68012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top-rated products should be featured prominently in marketing campaigns and product recommendations to drive conversion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6929" y="536615"/>
            <a:ext cx="7626429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 Analysis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259" y="1536025"/>
            <a:ext cx="2035493" cy="11237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93845" y="2065734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443776" y="1731050"/>
            <a:ext cx="182070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 Customers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443776" y="2152769"/>
            <a:ext cx="182070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 (2%)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297448" y="2674501"/>
            <a:ext cx="8137208" cy="11430"/>
          </a:xfrm>
          <a:prstGeom prst="roundRect">
            <a:avLst>
              <a:gd name="adj" fmla="val 255962"/>
            </a:avLst>
          </a:prstGeom>
          <a:solidFill>
            <a:srgbClr val="D3D1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3" y="2708434"/>
            <a:ext cx="4070985" cy="11237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93845" y="3098840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61522" y="2903458"/>
            <a:ext cx="242161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 Customers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61522" y="3325178"/>
            <a:ext cx="24216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 (18%)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315194" y="3846909"/>
            <a:ext cx="7119461" cy="11430"/>
          </a:xfrm>
          <a:prstGeom prst="roundRect">
            <a:avLst>
              <a:gd name="adj" fmla="val 255962"/>
            </a:avLst>
          </a:prstGeom>
          <a:solidFill>
            <a:srgbClr val="D3D1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66" y="3880842"/>
            <a:ext cx="6106478" cy="11237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93845" y="4271248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479268" y="4075867"/>
            <a:ext cx="209038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 Customers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479268" y="4497586"/>
            <a:ext cx="209038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 (80%)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146929" y="5418892"/>
            <a:ext cx="25193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Behavior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1146929" y="5918716"/>
            <a:ext cx="593026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958 repeat buyers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(&gt;5 purchases) with subscriptions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1146929" y="6406158"/>
            <a:ext cx="593026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2,518 repeat buyers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subscriptions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1146929" y="6893600"/>
            <a:ext cx="593026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opportunity to convert loyal customers into subscribers.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560588" y="5418892"/>
            <a:ext cx="243792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Status</a:t>
            </a:r>
            <a:endParaRPr lang="en-US" sz="1900" dirty="0"/>
          </a:p>
        </p:txBody>
      </p:sp>
      <p:sp>
        <p:nvSpPr>
          <p:cNvPr id="22" name="Text 17"/>
          <p:cNvSpPr/>
          <p:nvPr/>
        </p:nvSpPr>
        <p:spPr>
          <a:xfrm>
            <a:off x="7560588" y="5918716"/>
            <a:ext cx="593026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subscribers (1,053 customers)</a:t>
            </a:r>
            <a:endParaRPr lang="en-US" sz="1500" dirty="0"/>
          </a:p>
        </p:txBody>
      </p:sp>
      <p:sp>
        <p:nvSpPr>
          <p:cNvPr id="23" name="Text 18"/>
          <p:cNvSpPr/>
          <p:nvPr/>
        </p:nvSpPr>
        <p:spPr>
          <a:xfrm>
            <a:off x="7560588" y="6406158"/>
            <a:ext cx="593026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non-subscribers (2,847 customers)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560588" y="6893600"/>
            <a:ext cx="593026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 similar: $59.49 vs $59.87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73404" y="421600"/>
            <a:ext cx="1579126" cy="287655"/>
          </a:xfrm>
          <a:prstGeom prst="roundRect">
            <a:avLst>
              <a:gd name="adj" fmla="val 6387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2565202" y="467439"/>
            <a:ext cx="139553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BREAKDOWN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473404" y="770453"/>
            <a:ext cx="433113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 Performance</a:t>
            </a:r>
            <a:endParaRPr lang="en-US" sz="3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404" y="1478399"/>
            <a:ext cx="9683591" cy="54227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73404" y="7073265"/>
            <a:ext cx="9683591" cy="734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 revenue generation at $62,143, followed closely by Middle-aged customers. Revenue distribution is relatively balanced across age groups, suggesting broad market appeal. Focus marketing efforts on Young Adult segment while maintaining engagement across all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00048" y="1175504"/>
            <a:ext cx="1813322" cy="344567"/>
          </a:xfrm>
          <a:prstGeom prst="roundRect">
            <a:avLst>
              <a:gd name="adj" fmla="val 6107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12800" y="1235631"/>
            <a:ext cx="158781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00048" y="1590199"/>
            <a:ext cx="6631067" cy="54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Business Intelligence</a:t>
            </a:r>
            <a:endParaRPr lang="en-US" sz="3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0048" y="2401133"/>
            <a:ext cx="438388" cy="4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00048" y="3058716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Filtering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100048" y="3437811"/>
            <a:ext cx="79167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by subscription status, gender, category, and shipping type for customized insights.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0048" y="4068961"/>
            <a:ext cx="438388" cy="4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00048" y="4726543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Analytics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00048" y="5105638"/>
            <a:ext cx="79167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and sales breakdowns by category, age group, and customer segments.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0048" y="5736788"/>
            <a:ext cx="438388" cy="4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00048" y="6394371"/>
            <a:ext cx="219194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Metrics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6100048" y="6773466"/>
            <a:ext cx="791670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3.9K customers, $59.76 average purchase, and 3.75 average rating at a glance.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2026-01-11T14:16:18Z</dcterms:created>
  <dcterms:modified xsi:type="dcterms:W3CDTF">2026-01-11T14:16:18Z</dcterms:modified>
</cp:coreProperties>
</file>